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0"/>
  </p:notes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83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68" r:id="rId21"/>
    <p:sldId id="278" r:id="rId22"/>
    <p:sldId id="296" r:id="rId23"/>
    <p:sldId id="297" r:id="rId24"/>
    <p:sldId id="298" r:id="rId25"/>
    <p:sldId id="292" r:id="rId26"/>
    <p:sldId id="291" r:id="rId27"/>
    <p:sldId id="295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99FF"/>
    <a:srgbClr val="FF66FF"/>
    <a:srgbClr val="FF9900"/>
    <a:srgbClr val="BE7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1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F3301-1A11-4C95-988E-4468D43A4F3B}" type="datetimeFigureOut">
              <a:rPr lang="en-CA" smtClean="0"/>
              <a:t>2018-04-10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D3FC5-0F64-40EA-8EF7-A050560B58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44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27" y="332653"/>
            <a:ext cx="4682836" cy="3471429"/>
          </a:xfrm>
        </p:spPr>
        <p:txBody>
          <a:bodyPr anchor="b"/>
          <a:lstStyle>
            <a:lvl1pPr algn="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27" y="4164013"/>
            <a:ext cx="4682836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09363" y="617970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27E4458E-D92E-42B0-8ED0-1D20F3C890E4}" type="datetime1">
              <a:rPr lang="en-CA" smtClean="0"/>
              <a:t>2018-04-10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1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E9E3-9AA9-4B5C-9694-069684B4AF49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01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543D-8BDF-497C-A3E5-0725D6551A28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38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99F3-1ADF-4B1D-B517-281C950575A6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0" y="0"/>
            <a:ext cx="6858000" cy="685800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</p:pic>
      <p:sp>
        <p:nvSpPr>
          <p:cNvPr id="11" name="Rectangle 10"/>
          <p:cNvSpPr/>
          <p:nvPr userDrawn="1"/>
        </p:nvSpPr>
        <p:spPr>
          <a:xfrm>
            <a:off x="5333999" y="0"/>
            <a:ext cx="6858001" cy="6858000"/>
          </a:xfrm>
          <a:prstGeom prst="rect">
            <a:avLst/>
          </a:prstGeom>
          <a:solidFill>
            <a:srgbClr val="BE7A52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836000"/>
            <a:ext cx="4490977" cy="4358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00" y="6336000"/>
            <a:ext cx="1231257" cy="365125"/>
          </a:xfrm>
        </p:spPr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55157" y="6336000"/>
            <a:ext cx="3114553" cy="365125"/>
          </a:xfrm>
        </p:spPr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9334" y="63360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803986-43CF-4183-971E-FBE684FCDBE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161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84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5FF-BB48-4CC9-AF14-C242DCDF78DB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86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9C6C-815E-4582-B785-622ECEAA2A8E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41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365125"/>
            <a:ext cx="1080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CADB-47F3-466F-8919-9C35DF245FCC}" type="datetime1">
              <a:rPr lang="en-CA" smtClean="0"/>
              <a:t>2018-04-10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1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5194-5635-4530-A721-E52EBC14514B}" type="datetime1">
              <a:rPr lang="en-CA" smtClean="0"/>
              <a:t>2018-04-10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01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8EC-5CF7-4EA4-BBD1-D41539E4ED3B}" type="datetime1">
              <a:rPr lang="en-CA" smtClean="0"/>
              <a:t>2018-04-10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60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60F8-CBB0-4EAF-A72A-DCED4B4705ED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5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083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00" y="6356350"/>
            <a:ext cx="28242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E01DC-E3A3-4D84-9A90-57D8C15F8D0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34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80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Canada Car Accident</a:t>
            </a:r>
            <a:b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1999 - 2014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Boris Korotkov</a:t>
            </a:r>
          </a:p>
          <a:p>
            <a:r>
              <a:rPr lang="en-CA" dirty="0"/>
              <a:t>Chaewon Kim</a:t>
            </a:r>
          </a:p>
          <a:p>
            <a:r>
              <a:rPr lang="en-CA" dirty="0"/>
              <a:t>Patricia Luo</a:t>
            </a:r>
          </a:p>
          <a:p>
            <a:r>
              <a:rPr lang="en-CA" dirty="0"/>
              <a:t>Ryan He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9299-DD54-459C-82DD-722B22C80F08}" type="datetime1">
              <a:rPr lang="en-CA" smtClean="0"/>
              <a:t>2018-04-10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3074" name="Picture 2" descr="https://raw.githubusercontent.com/rynho/3250-G3/master/plots/Boris/severity%20by%20road%20configuration.png">
            <a:extLst>
              <a:ext uri="{FF2B5EF4-FFF2-40B4-BE49-F238E27FC236}">
                <a16:creationId xmlns:a16="http://schemas.microsoft.com/office/drawing/2014/main" id="{C9D8F0DE-0A78-4D26-A31C-4412B216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80" y="2008864"/>
            <a:ext cx="8181867" cy="37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raw.githubusercontent.com/rynho/3250-G3/master/plots/Boris/severity%20by%20traffic%20control.png">
            <a:extLst>
              <a:ext uri="{FF2B5EF4-FFF2-40B4-BE49-F238E27FC236}">
                <a16:creationId xmlns:a16="http://schemas.microsoft.com/office/drawing/2014/main" id="{C8FFE627-594C-4619-953E-80A5AA6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43" y="1931301"/>
            <a:ext cx="8897768" cy="38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raw.githubusercontent.com/rynho/3250-G3/master/plots/Boris/severity%20by%20weather%20condition.png">
            <a:extLst>
              <a:ext uri="{FF2B5EF4-FFF2-40B4-BE49-F238E27FC236}">
                <a16:creationId xmlns:a16="http://schemas.microsoft.com/office/drawing/2014/main" id="{FE0B7E69-00D2-42A3-A293-2B313691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99" y="1927153"/>
            <a:ext cx="8181867" cy="33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2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4. </a:t>
            </a:r>
            <a:r>
              <a:rPr lang="en-CA" dirty="0"/>
              <a:t>Road Alignment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4098" name="Picture 2" descr="https://raw.githubusercontent.com/rynho/3250-G3/master/plots/Ryan/R1.2.png">
            <a:extLst>
              <a:ext uri="{FF2B5EF4-FFF2-40B4-BE49-F238E27FC236}">
                <a16:creationId xmlns:a16="http://schemas.microsoft.com/office/drawing/2014/main" id="{F9C3D4A4-BEDB-4175-B155-2D6C2D5E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68" y="2119814"/>
            <a:ext cx="8839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1.4.png">
            <a:extLst>
              <a:ext uri="{FF2B5EF4-FFF2-40B4-BE49-F238E27FC236}">
                <a16:creationId xmlns:a16="http://schemas.microsoft.com/office/drawing/2014/main" id="{13B02729-E3B6-4C48-98A4-58E7FAAA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40" y="1647357"/>
            <a:ext cx="6307519" cy="47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D052-71A4-4198-926C-E862C4B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E3C0D-1413-4734-96E7-25DA400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D981-920C-49B9-99C1-2510A296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12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493C17-8AF3-47C9-9525-B1C7BB04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948BF7-4A44-408B-A408-2A7336610365}"/>
              </a:ext>
            </a:extLst>
          </p:cNvPr>
          <p:cNvGrpSpPr/>
          <p:nvPr/>
        </p:nvGrpSpPr>
        <p:grpSpPr>
          <a:xfrm>
            <a:off x="1988111" y="1694759"/>
            <a:ext cx="8203741" cy="4635692"/>
            <a:chOff x="2798983" y="1568277"/>
            <a:chExt cx="8022291" cy="4581525"/>
          </a:xfrm>
        </p:grpSpPr>
        <p:pic>
          <p:nvPicPr>
            <p:cNvPr id="10242" name="Picture 2" descr="https://raw.githubusercontent.com/rynho/3250-G3/master/plots/Ryan/R2.1_5.png">
              <a:extLst>
                <a:ext uri="{FF2B5EF4-FFF2-40B4-BE49-F238E27FC236}">
                  <a16:creationId xmlns:a16="http://schemas.microsoft.com/office/drawing/2014/main" id="{A9DF555F-8FFD-408F-A884-7F6E259A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4139742"/>
              <a:ext cx="8022291" cy="201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https://raw.githubusercontent.com/rynho/3250-G3/master/plots/Ryan/R2.1_4.png">
              <a:extLst>
                <a:ext uri="{FF2B5EF4-FFF2-40B4-BE49-F238E27FC236}">
                  <a16:creationId xmlns:a16="http://schemas.microsoft.com/office/drawing/2014/main" id="{23D70DD9-767C-4EEE-8C6D-181078908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1568277"/>
              <a:ext cx="8022291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208EA8-8FA2-4B29-8DA6-C071F437B71A}"/>
              </a:ext>
            </a:extLst>
          </p:cNvPr>
          <p:cNvGrpSpPr/>
          <p:nvPr/>
        </p:nvGrpSpPr>
        <p:grpSpPr>
          <a:xfrm>
            <a:off x="1809955" y="1567745"/>
            <a:ext cx="8560051" cy="4826784"/>
            <a:chOff x="1562180" y="1457958"/>
            <a:chExt cx="9067639" cy="4635007"/>
          </a:xfrm>
        </p:grpSpPr>
        <p:pic>
          <p:nvPicPr>
            <p:cNvPr id="10244" name="Picture 4" descr="https://raw.githubusercontent.com/rynho/3250-G3/master/plots/Ryan/R2.1_3.png">
              <a:extLst>
                <a:ext uri="{FF2B5EF4-FFF2-40B4-BE49-F238E27FC236}">
                  <a16:creationId xmlns:a16="http://schemas.microsoft.com/office/drawing/2014/main" id="{42742938-D44E-4A47-A034-A83956601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3829365"/>
              <a:ext cx="9067639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https://raw.githubusercontent.com/rynho/3250-G3/master/plots/Ryan/R2.1.png">
              <a:extLst>
                <a:ext uri="{FF2B5EF4-FFF2-40B4-BE49-F238E27FC236}">
                  <a16:creationId xmlns:a16="http://schemas.microsoft.com/office/drawing/2014/main" id="{404CD1C2-173D-4196-A741-82B712DD1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1457958"/>
              <a:ext cx="9067639" cy="226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29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EE0D-BC1E-4836-B15E-049AA87B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93D5-8210-44ED-BA78-B7849589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6076-5C87-414D-8318-993FEE9E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13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53787A-330F-4CEB-9FB5-76477D9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 &amp; Severity</a:t>
            </a:r>
          </a:p>
        </p:txBody>
      </p:sp>
      <p:pic>
        <p:nvPicPr>
          <p:cNvPr id="9218" name="Picture 2" descr="https://raw.githubusercontent.com/rynho/3250-G3/master/plots/Ryan/R2.2.png">
            <a:extLst>
              <a:ext uri="{FF2B5EF4-FFF2-40B4-BE49-F238E27FC236}">
                <a16:creationId xmlns:a16="http://schemas.microsoft.com/office/drawing/2014/main" id="{59C747F9-1A8A-4940-9805-929DD8D2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70" y="2191851"/>
            <a:ext cx="9477059" cy="39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F80D2-DFE4-4A13-9982-1980152B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0D8A-B478-473B-B538-D932486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22B8-86B2-485D-8775-ED0ACFA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14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7973ED-B74B-4645-9FCD-2F5512F3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6. </a:t>
            </a:r>
            <a:r>
              <a:rPr lang="en-CA" dirty="0"/>
              <a:t>Vehicle Model Year</a:t>
            </a:r>
          </a:p>
        </p:txBody>
      </p:sp>
      <p:pic>
        <p:nvPicPr>
          <p:cNvPr id="8194" name="Picture 2" descr="https://raw.githubusercontent.com/rynho/3250-G3/master/plots/Ryan/R3.1_2.png">
            <a:extLst>
              <a:ext uri="{FF2B5EF4-FFF2-40B4-BE49-F238E27FC236}">
                <a16:creationId xmlns:a16="http://schemas.microsoft.com/office/drawing/2014/main" id="{230C1236-6B67-4146-A0C2-1C56D020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78" y="2246066"/>
            <a:ext cx="9122443" cy="33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70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CAC22-1DAA-47E5-A710-25B9E7D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EB3D-4EE8-41AF-B0EE-16019AEA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334A-580C-4DA3-81DE-71D4651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15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A3A3C6-EB9D-4388-B90F-9CAD5D7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CA" dirty="0"/>
              <a:t>7. Person sex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13B5A-0BC2-4040-82A2-756800CA229E}"/>
              </a:ext>
            </a:extLst>
          </p:cNvPr>
          <p:cNvGrpSpPr/>
          <p:nvPr/>
        </p:nvGrpSpPr>
        <p:grpSpPr>
          <a:xfrm>
            <a:off x="226183" y="2035863"/>
            <a:ext cx="11495456" cy="3781154"/>
            <a:chOff x="226183" y="2035863"/>
            <a:chExt cx="11495456" cy="37811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425A8E-0891-4815-BE92-FB0CB919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83" y="2035863"/>
              <a:ext cx="5823807" cy="37656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ABB9C0-53D6-4B95-81CF-1BB69F0C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41" y="2051332"/>
              <a:ext cx="5541098" cy="376568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DB69C1-29D2-431A-BDF1-34EE83CF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2" y="2035863"/>
            <a:ext cx="10009431" cy="43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57135-05A3-4EDE-8ABF-350BAEA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8094-EB4B-463A-843A-0C9697D0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5100-69ED-4D71-9464-7CC6225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16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929DEB9-7D2A-4776-A3B3-CBD14DE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8. </a:t>
            </a:r>
            <a:r>
              <a:rPr lang="en-CA" dirty="0"/>
              <a:t>Person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E86-7E24-4188-AC51-EE1F64B5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0" y="1983916"/>
            <a:ext cx="9693913" cy="359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C2987-2648-46FE-A639-9266D96E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51" y="1970363"/>
            <a:ext cx="9489037" cy="35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8C731-BA96-4A75-ABC3-20F69F20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DD418-0CE2-4886-84ED-D7C467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BE1F-6F39-4CA3-9BB2-33F412A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17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64C7D2-EAD3-404D-BD3F-58D8A58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9.</a:t>
            </a:r>
            <a:r>
              <a:rPr lang="en-CA" dirty="0"/>
              <a:t> Road user class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C0819B-A099-4C03-AC63-7758A79DD06B}"/>
              </a:ext>
            </a:extLst>
          </p:cNvPr>
          <p:cNvGrpSpPr/>
          <p:nvPr/>
        </p:nvGrpSpPr>
        <p:grpSpPr>
          <a:xfrm>
            <a:off x="219001" y="2022851"/>
            <a:ext cx="11324808" cy="3764338"/>
            <a:chOff x="219001" y="2022851"/>
            <a:chExt cx="11753998" cy="38863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5CE6DC-686B-496C-9E7B-BE0B8428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01" y="2022851"/>
              <a:ext cx="6010461" cy="38863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4CC678-8FF2-459E-ACBD-F5EBC898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307" y="2022851"/>
              <a:ext cx="5718692" cy="388637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13D79-A0E7-4FDC-90A8-6F185C38F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91691"/>
            <a:ext cx="10047883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F051-F676-4D55-AECC-CE7A5759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·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A5B4-C55C-46C0-8C93-13C057BC6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E281-98F8-44EC-8F50-8CC67509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36E2-805D-4264-B204-15A3672F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020E-8D3A-44F7-B0E4-34211AE1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00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1486-59CE-4082-B9AB-7F75E516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E271-6FCA-4170-8327-9F06CED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F880-7FB8-45B1-ADBC-20C7CD9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D25C8-8170-450B-8AB8-4C424B7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A68F-4E81-4D4B-8074-FDAA21A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69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u="sng" dirty="0"/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50242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0085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68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05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28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79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Appendix</a:t>
            </a:r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324148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Section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50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6" y="1888154"/>
            <a:ext cx="3260598" cy="40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0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712789" y="3210900"/>
            <a:ext cx="65264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Source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966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Quality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21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Loading &amp; Preparation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98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sz="2400" dirty="0"/>
            </a:br>
            <a:r>
              <a:rPr lang="en-US" dirty="0"/>
              <a:t>Challenge Faced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8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16233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F99B3C-693C-495E-A1DD-8048709B4CDC}"/>
              </a:ext>
            </a:extLst>
          </p:cNvPr>
          <p:cNvGrpSpPr/>
          <p:nvPr/>
        </p:nvGrpSpPr>
        <p:grpSpPr>
          <a:xfrm>
            <a:off x="312507" y="1470457"/>
            <a:ext cx="11566987" cy="4885893"/>
            <a:chOff x="312507" y="1470457"/>
            <a:chExt cx="11566987" cy="4885893"/>
          </a:xfrm>
        </p:grpSpPr>
        <p:pic>
          <p:nvPicPr>
            <p:cNvPr id="1026" name="Picture 2" descr="https://raw.githubusercontent.com/rynho/3250-G3/master/plots/Boris/Number%20of%20collisions%20(15%20years).png">
              <a:extLst>
                <a:ext uri="{FF2B5EF4-FFF2-40B4-BE49-F238E27FC236}">
                  <a16:creationId xmlns:a16="http://schemas.microsoft.com/office/drawing/2014/main" id="{53673147-5F14-4A89-BEE1-1B08E558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09" y="1470457"/>
              <a:ext cx="7646396" cy="285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raw.githubusercontent.com/rynho/3250-G3/master/plots/Boris/Number%20of%20collisions%20(5%20years).png">
              <a:extLst>
                <a:ext uri="{FF2B5EF4-FFF2-40B4-BE49-F238E27FC236}">
                  <a16:creationId xmlns:a16="http://schemas.microsoft.com/office/drawing/2014/main" id="{F6E868BF-4FC6-4F04-AEF8-88265B517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07" y="4232973"/>
              <a:ext cx="5783493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raw.githubusercontent.com/rynho/3250-G3/master/plots/Boris/Fatal%20collisions%20(5%20years).png">
              <a:extLst>
                <a:ext uri="{FF2B5EF4-FFF2-40B4-BE49-F238E27FC236}">
                  <a16:creationId xmlns:a16="http://schemas.microsoft.com/office/drawing/2014/main" id="{00C0AC3F-279F-4F3F-B502-AB8D2B453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522" y="4232972"/>
              <a:ext cx="5703972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1.</a:t>
            </a:r>
            <a:r>
              <a:rPr lang="en-CA" dirty="0"/>
              <a:t> Fatal and Non-Fatal </a:t>
            </a:r>
            <a:r>
              <a:rPr lang="en-US" dirty="0"/>
              <a:t>C</a:t>
            </a:r>
            <a:r>
              <a:rPr lang="en-CA" dirty="0" err="1"/>
              <a:t>ollision</a:t>
            </a:r>
            <a:r>
              <a:rPr lang="en-CA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1034" name="Picture 10" descr="https://raw.githubusercontent.com/rynho/3250-G3/master/plots/Boris/Autocorrelation.png">
            <a:extLst>
              <a:ext uri="{FF2B5EF4-FFF2-40B4-BE49-F238E27FC236}">
                <a16:creationId xmlns:a16="http://schemas.microsoft.com/office/drawing/2014/main" id="{4221CD77-506B-4C2B-A04A-96A1B605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20" y="2630474"/>
            <a:ext cx="8767224" cy="30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155842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2. </a:t>
            </a:r>
            <a:r>
              <a:rPr lang="en-CA" dirty="0"/>
              <a:t>Collision Risk by Week Day and Day Hour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2050" name="Picture 2" descr="https://raw.githubusercontent.com/rynho/3250-G3/master/plots/Boris/collision%20be%20week%20day.png">
            <a:extLst>
              <a:ext uri="{FF2B5EF4-FFF2-40B4-BE49-F238E27FC236}">
                <a16:creationId xmlns:a16="http://schemas.microsoft.com/office/drawing/2014/main" id="{67A64D95-C52B-4310-8072-D730056A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5" y="1586059"/>
            <a:ext cx="4616488" cy="2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ynho/3250-G3/master/plots/Boris/collisions%20by%20day%20hour.png">
            <a:extLst>
              <a:ext uri="{FF2B5EF4-FFF2-40B4-BE49-F238E27FC236}">
                <a16:creationId xmlns:a16="http://schemas.microsoft.com/office/drawing/2014/main" id="{2D4234A1-D38C-4D5C-8704-AFE956CC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03" y="3555110"/>
            <a:ext cx="7023498" cy="2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6468D-BBAC-4E50-A39E-E81C68F5862D}"/>
              </a:ext>
            </a:extLst>
          </p:cNvPr>
          <p:cNvSpPr txBox="1"/>
          <p:nvPr/>
        </p:nvSpPr>
        <p:spPr>
          <a:xfrm>
            <a:off x="7159870" y="2319554"/>
            <a:ext cx="389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8000"/>
                </a:solidFill>
              </a:rPr>
              <a:t>Day Hour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C9E91-83C7-402F-96AA-3F25BFF9D278}"/>
              </a:ext>
            </a:extLst>
          </p:cNvPr>
          <p:cNvSpPr txBox="1"/>
          <p:nvPr/>
        </p:nvSpPr>
        <p:spPr>
          <a:xfrm>
            <a:off x="1207553" y="4867530"/>
            <a:ext cx="39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70C0"/>
                </a:solidFill>
              </a:rPr>
              <a:t>W</a:t>
            </a:r>
            <a:r>
              <a:rPr lang="en-CA" sz="4400" b="1" dirty="0">
                <a:solidFill>
                  <a:srgbClr val="FF9900"/>
                </a:solidFill>
              </a:rPr>
              <a:t>e</a:t>
            </a:r>
            <a:r>
              <a:rPr lang="en-CA" sz="4400" b="1" dirty="0">
                <a:solidFill>
                  <a:srgbClr val="00B050"/>
                </a:solidFill>
              </a:rPr>
              <a:t>e</a:t>
            </a:r>
            <a:r>
              <a:rPr lang="en-CA" sz="4400" b="1" dirty="0">
                <a:solidFill>
                  <a:srgbClr val="FF0000"/>
                </a:solidFill>
              </a:rPr>
              <a:t>k</a:t>
            </a:r>
            <a:r>
              <a:rPr lang="en-CA" sz="4400" b="1" dirty="0"/>
              <a:t> </a:t>
            </a:r>
            <a:r>
              <a:rPr lang="en-CA" sz="4400" b="1" dirty="0">
                <a:solidFill>
                  <a:srgbClr val="7030A0"/>
                </a:solidFill>
              </a:rPr>
              <a:t>D</a:t>
            </a:r>
            <a:r>
              <a:rPr lang="en-CA" sz="44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CA" sz="4400" b="1" dirty="0">
                <a:solidFill>
                  <a:srgbClr val="FF99FF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8290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311</TotalTime>
  <Words>333</Words>
  <Application>Microsoft Office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Aharoni</vt:lpstr>
      <vt:lpstr>等线 Light</vt:lpstr>
      <vt:lpstr>Arial</vt:lpstr>
      <vt:lpstr>Calibri</vt:lpstr>
      <vt:lpstr>Calibri Light</vt:lpstr>
      <vt:lpstr>Office Theme</vt:lpstr>
      <vt:lpstr>Canada Car Accident 1999 - 2014</vt:lpstr>
      <vt:lpstr>Canada Car Accident 1999 - 2014</vt:lpstr>
      <vt:lpstr>Data Preparation -  Data Source</vt:lpstr>
      <vt:lpstr>Data Preparation -  Data Quality</vt:lpstr>
      <vt:lpstr>Data Preparation -  Data Loading &amp; Preparation</vt:lpstr>
      <vt:lpstr>Data Preparation -  Challenge Faced</vt:lpstr>
      <vt:lpstr>Canada Car Accident 1999 - 2014</vt:lpstr>
      <vt:lpstr>Analysis -  1. Fatal and Non-Fatal Collision </vt:lpstr>
      <vt:lpstr>Analysis -  2. Collision Risk by Week Day and Day Hour</vt:lpstr>
      <vt:lpstr>Analysis -  3. Road configuration, weather and traffic control</vt:lpstr>
      <vt:lpstr>Analysis -  4. Road Alignment</vt:lpstr>
      <vt:lpstr>Analysis -  5. Vehicle Type</vt:lpstr>
      <vt:lpstr>Analysis -  5. Vehicle Type &amp; Severity</vt:lpstr>
      <vt:lpstr>Analysis -  6. Vehicle Model Year</vt:lpstr>
      <vt:lpstr>Analysis -  7. Person sex</vt:lpstr>
      <vt:lpstr>Analysis -  8. Person age</vt:lpstr>
      <vt:lpstr>Analysis -  9. Road user class</vt:lpstr>
      <vt:lpstr>·</vt:lpstr>
      <vt:lpstr>PowerPoint Presentation</vt:lpstr>
      <vt:lpstr>Canada Car Accident 1999 - 2014</vt:lpstr>
      <vt:lpstr>Conclusions -  Title</vt:lpstr>
      <vt:lpstr>Conclusions -  Title</vt:lpstr>
      <vt:lpstr>Conclusions -  Title</vt:lpstr>
      <vt:lpstr>Conclusions -  Title</vt:lpstr>
      <vt:lpstr>Canada Car Accident 1999 - 2014</vt:lpstr>
      <vt:lpstr>Section -  Title</vt:lpstr>
      <vt:lpstr>Canada Car Accident 1999 - 2014</vt:lpstr>
      <vt:lpstr>Canada Car Accident 1999 - 2014</vt:lpstr>
    </vt:vector>
  </TitlesOfParts>
  <Company>Sun Life Financial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He</dc:creator>
  <cp:lastModifiedBy>yanxin luo</cp:lastModifiedBy>
  <cp:revision>27</cp:revision>
  <dcterms:created xsi:type="dcterms:W3CDTF">2018-04-06T18:31:29Z</dcterms:created>
  <dcterms:modified xsi:type="dcterms:W3CDTF">2018-04-11T03:52:19Z</dcterms:modified>
</cp:coreProperties>
</file>